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3"/>
  </p:notesMasterIdLst>
  <p:sldIdLst>
    <p:sldId id="272" r:id="rId3"/>
    <p:sldId id="273" r:id="rId4"/>
    <p:sldId id="271" r:id="rId5"/>
    <p:sldId id="258" r:id="rId6"/>
    <p:sldId id="259" r:id="rId7"/>
    <p:sldId id="260" r:id="rId8"/>
    <p:sldId id="261" r:id="rId9"/>
    <p:sldId id="274" r:id="rId10"/>
    <p:sldId id="262" r:id="rId11"/>
    <p:sldId id="263" r:id="rId12"/>
    <p:sldId id="264" r:id="rId13"/>
    <p:sldId id="265" r:id="rId14"/>
    <p:sldId id="276" r:id="rId15"/>
    <p:sldId id="267" r:id="rId16"/>
    <p:sldId id="268" r:id="rId17"/>
    <p:sldId id="277" r:id="rId18"/>
    <p:sldId id="278" r:id="rId19"/>
    <p:sldId id="279" r:id="rId20"/>
    <p:sldId id="280" r:id="rId21"/>
    <p:sldId id="43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p:cViewPr>
        <p:scale>
          <a:sx n="86" d="100"/>
          <a:sy n="86" d="100"/>
        </p:scale>
        <p:origin x="2944" y="8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613F6-B5C4-47F4-8BD9-BF419CD178FA}" type="datetimeFigureOut">
              <a:rPr lang="en-US" smtClean="0"/>
              <a:t>2/18/23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573DC-9EDA-465A-84AD-1D90D28A7ED5}" type="slidenum">
              <a:rPr lang="en-US" smtClean="0"/>
              <a:t>‹#›</a:t>
            </a:fld>
            <a:endParaRPr lang="en-US"/>
          </a:p>
        </p:txBody>
      </p:sp>
    </p:spTree>
    <p:extLst>
      <p:ext uri="{BB962C8B-B14F-4D97-AF65-F5344CB8AC3E}">
        <p14:creationId xmlns:p14="http://schemas.microsoft.com/office/powerpoint/2010/main" val="127480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E0A60611-1357-448E-A872-C9B253AB4935}" type="slidenum">
              <a:rPr lang="en-US" sz="1200">
                <a:solidFill>
                  <a:prstClr val="black"/>
                </a:solidFill>
              </a:rPr>
              <a:pPr eaLnBrk="1" hangingPunct="1"/>
              <a:t>3</a:t>
            </a:fld>
            <a:endParaRPr 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3798E3CC-FF25-4055-97D2-28EDDA62FEC9}" type="slidenum">
              <a:rPr lang="en-US" sz="1200">
                <a:solidFill>
                  <a:prstClr val="black"/>
                </a:solidFill>
              </a:rPr>
              <a:pPr eaLnBrk="1" hangingPunct="1"/>
              <a:t>12</a:t>
            </a:fld>
            <a:endParaRPr lang="en-US" sz="12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3798E3CC-FF25-4055-97D2-28EDDA62FEC9}" type="slidenum">
              <a:rPr lang="en-US" sz="1200">
                <a:solidFill>
                  <a:prstClr val="black"/>
                </a:solidFill>
              </a:rPr>
              <a:pPr eaLnBrk="1" hangingPunct="1"/>
              <a:t>13</a:t>
            </a:fld>
            <a:endParaRPr lang="en-US" sz="12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D5087D58-DC84-446A-AA43-C8E77E9ACE21}" type="slidenum">
              <a:rPr lang="en-US" sz="1200">
                <a:solidFill>
                  <a:prstClr val="black"/>
                </a:solidFill>
              </a:rPr>
              <a:pPr eaLnBrk="1" hangingPunct="1"/>
              <a:t>14</a:t>
            </a:fld>
            <a:endParaRPr lang="en-US" sz="120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0F4A6D7-0F56-4529-BEE3-F7E67689DE5A}" type="slidenum">
              <a:rPr lang="en-US" sz="1200">
                <a:solidFill>
                  <a:prstClr val="black"/>
                </a:solidFill>
              </a:rPr>
              <a:pPr eaLnBrk="1" hangingPunct="1"/>
              <a:t>15</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0F4A6D7-0F56-4529-BEE3-F7E67689DE5A}" type="slidenum">
              <a:rPr lang="en-US" sz="1200">
                <a:solidFill>
                  <a:prstClr val="black"/>
                </a:solidFill>
              </a:rPr>
              <a:pPr eaLnBrk="1" hangingPunct="1"/>
              <a:t>16</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0F4A6D7-0F56-4529-BEE3-F7E67689DE5A}" type="slidenum">
              <a:rPr lang="en-US" sz="1200">
                <a:solidFill>
                  <a:prstClr val="black"/>
                </a:solidFill>
              </a:rPr>
              <a:pPr eaLnBrk="1" hangingPunct="1"/>
              <a:t>17</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296BFE1D-8766-4354-B8F6-461AC3AA718D}" type="slidenum">
              <a:rPr lang="en-US" sz="1200">
                <a:solidFill>
                  <a:prstClr val="black"/>
                </a:solidFill>
              </a:rPr>
              <a:pPr eaLnBrk="1" hangingPunct="1"/>
              <a:t>4</a:t>
            </a:fld>
            <a:endParaRPr lang="en-US" sz="120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49FAE909-91F5-4A52-84C7-1C27B9DE87E8}" type="slidenum">
              <a:rPr lang="en-US" sz="1200">
                <a:solidFill>
                  <a:prstClr val="black"/>
                </a:solidFill>
              </a:rPr>
              <a:pPr eaLnBrk="1" hangingPunct="1"/>
              <a:t>5</a:t>
            </a:fld>
            <a:endParaRPr lang="en-US" sz="120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CC40CE0C-974D-45EA-BF47-58A31E4D2E72}" type="slidenum">
              <a:rPr lang="en-US" sz="1200">
                <a:solidFill>
                  <a:prstClr val="black"/>
                </a:solidFill>
              </a:rPr>
              <a:pPr eaLnBrk="1" hangingPunct="1"/>
              <a:t>6</a:t>
            </a:fld>
            <a:endParaRPr lang="en-US" sz="12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1D78AB04-474D-4E03-BFE6-833E2BFC84F9}" type="slidenum">
              <a:rPr lang="en-US" sz="1200">
                <a:solidFill>
                  <a:prstClr val="black"/>
                </a:solidFill>
              </a:rPr>
              <a:pPr eaLnBrk="1" hangingPunct="1"/>
              <a:t>7</a:t>
            </a:fld>
            <a:endParaRPr 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1D78AB04-474D-4E03-BFE6-833E2BFC84F9}" type="slidenum">
              <a:rPr lang="en-US" sz="1200">
                <a:solidFill>
                  <a:prstClr val="black"/>
                </a:solidFill>
              </a:rPr>
              <a:pPr eaLnBrk="1" hangingPunct="1"/>
              <a:t>8</a:t>
            </a:fld>
            <a:endParaRPr 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A8A3852-BE88-4E22-B750-8E916B9B6E8C}" type="slidenum">
              <a:rPr lang="en-US" sz="1200">
                <a:solidFill>
                  <a:prstClr val="black"/>
                </a:solidFill>
              </a:rPr>
              <a:pPr eaLnBrk="1" hangingPunct="1"/>
              <a:t>9</a:t>
            </a:fld>
            <a:endParaRPr lang="en-US" sz="12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C27F6F31-2531-4555-AB2F-30DE85269DE9}" type="slidenum">
              <a:rPr lang="en-US" sz="1200">
                <a:solidFill>
                  <a:prstClr val="black"/>
                </a:solidFill>
              </a:rPr>
              <a:pPr eaLnBrk="1" hangingPunct="1"/>
              <a:t>10</a:t>
            </a:fld>
            <a:endParaRPr lang="en-US" sz="12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188DD3BE-5007-401E-AF1E-5FF4151A541F}" type="slidenum">
              <a:rPr lang="en-US" sz="1200">
                <a:solidFill>
                  <a:prstClr val="black"/>
                </a:solidFill>
              </a:rPr>
              <a:pPr eaLnBrk="1" hangingPunct="1"/>
              <a:t>11</a:t>
            </a:fld>
            <a:endParaRPr lang="en-US" sz="120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5C582D-ED9E-4CE4-B417-FF92E3B208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02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80AAEB-2F15-42A8-A657-A2CCEFB380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03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40049C-931B-40C4-8CC6-E40C914B5D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18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81047F-9088-4659-9512-B279441A8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815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605133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2554780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83178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21186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063052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5768039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685932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AA3AC-B3A4-4131-BE78-00E0C09CF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7599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928995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03599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857740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8202472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429673-9E8C-46BA-86A0-786927C6FE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02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C621EA-BAFC-4E9C-8D65-9D467B8AFE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71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4916B2-C0CD-4D4E-B42B-8A73196510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14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D13C66-44BC-420A-AA53-9DB363D8D1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98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8DE6A4-4074-4CCC-9B74-B8E01FDAE7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81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CE9D5D-5976-4482-873F-BB0323C01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655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167DC7-4715-4ED8-B14D-63195E42C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72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2F477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7BA8209-7D7B-4C46-97CA-FF5FA01A781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2962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91553908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rcm.amazon.com/e/cm?t=teachwithmovieso&amp;o=1&amp;p=8&amp;l=as1&amp;asins=076781505X&amp;fc1=000000&amp;IS2=1&amp;lt1=_blank&amp;lc1=0000ff&amp;bc1=000000&amp;bg1=ffffff&amp;f=ifr"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48350358_02f7e35081">
            <a:extLst>
              <a:ext uri="{FF2B5EF4-FFF2-40B4-BE49-F238E27FC236}">
                <a16:creationId xmlns:a16="http://schemas.microsoft.com/office/drawing/2014/main" id="{0BA86E5B-E9E6-A3E8-5780-CF59F449AA64}"/>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968625"/>
            <a:ext cx="7772400" cy="1470025"/>
          </a:xfrm>
        </p:spPr>
        <p:txBody>
          <a:bodyPr/>
          <a:lstStyle/>
          <a:p>
            <a:r>
              <a:rPr lang="en-US" b="1" dirty="0">
                <a:solidFill>
                  <a:schemeClr val="bg1"/>
                </a:solidFill>
                <a:effectLst>
                  <a:outerShdw blurRad="38100" dist="38100" dir="2700000" algn="tl">
                    <a:srgbClr val="000000">
                      <a:alpha val="43137"/>
                    </a:srgbClr>
                  </a:outerShdw>
                </a:effectLst>
              </a:rPr>
              <a:t>Living the Moral Life Well</a:t>
            </a:r>
            <a:br>
              <a:rPr lang="en-US"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(And Helping Others Along the Way)</a:t>
            </a:r>
          </a:p>
        </p:txBody>
      </p:sp>
      <p:sp>
        <p:nvSpPr>
          <p:cNvPr id="3" name="Subtitle 2"/>
          <p:cNvSpPr>
            <a:spLocks noGrp="1"/>
          </p:cNvSpPr>
          <p:nvPr>
            <p:ph type="subTitle" idx="1"/>
          </p:nvPr>
        </p:nvSpPr>
        <p:spPr>
          <a:xfrm>
            <a:off x="1371600" y="4724400"/>
            <a:ext cx="6400800" cy="1752600"/>
          </a:xfrm>
        </p:spPr>
        <p:txBody>
          <a:bodyPr/>
          <a:lstStyle/>
          <a:p>
            <a:r>
              <a:rPr lang="en-US" b="1" dirty="0">
                <a:solidFill>
                  <a:schemeClr val="bg1"/>
                </a:solidFill>
                <a:effectLst>
                  <a:outerShdw blurRad="38100" dist="38100" dir="2700000" algn="tl">
                    <a:srgbClr val="000000">
                      <a:alpha val="43137"/>
                    </a:srgbClr>
                  </a:outerShdw>
                </a:effectLst>
              </a:rPr>
              <a:t>Session 29</a:t>
            </a:r>
          </a:p>
        </p:txBody>
      </p:sp>
      <p:sp>
        <p:nvSpPr>
          <p:cNvPr id="6" name="Rectangle 5">
            <a:extLst>
              <a:ext uri="{FF2B5EF4-FFF2-40B4-BE49-F238E27FC236}">
                <a16:creationId xmlns:a16="http://schemas.microsoft.com/office/drawing/2014/main" id="{258B718F-40E3-1809-EEC0-795A84F05C84}"/>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61906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HandsWorld%20sm"/>
          <p:cNvPicPr>
            <a:picLocks noChangeAspect="1" noChangeArrowheads="1"/>
          </p:cNvPicPr>
          <p:nvPr/>
        </p:nvPicPr>
        <p:blipFill>
          <a:blip r:embed="rId3">
            <a:lum contrast="-40000"/>
            <a:extLst>
              <a:ext uri="{28A0092B-C50C-407E-A947-70E740481C1C}">
                <a14:useLocalDpi xmlns:a14="http://schemas.microsoft.com/office/drawing/2010/main" val="0"/>
              </a:ext>
            </a:extLst>
          </a:blip>
          <a:srcRect l="3876" t="3535" r="3876" b="16460"/>
          <a:stretch>
            <a:fillRect/>
          </a:stretch>
        </p:blipFill>
        <p:spPr bwMode="auto">
          <a:xfrm>
            <a:off x="3175" y="-1588"/>
            <a:ext cx="913765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7442"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III.  Helping Others along the Way</a:t>
            </a:r>
            <a:endParaRPr lang="en-US" sz="5000" dirty="0">
              <a:solidFill>
                <a:schemeClr val="bg1"/>
              </a:solidFill>
            </a:endParaRPr>
          </a:p>
        </p:txBody>
      </p:sp>
      <p:sp>
        <p:nvSpPr>
          <p:cNvPr id="25604" name="Text Box 3"/>
          <p:cNvSpPr txBox="1">
            <a:spLocks noChangeArrowheads="1"/>
          </p:cNvSpPr>
          <p:nvPr/>
        </p:nvSpPr>
        <p:spPr bwMode="auto">
          <a:xfrm>
            <a:off x="1143000" y="2438400"/>
            <a:ext cx="8001000" cy="196977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a:pPr>
            <a:r>
              <a:rPr lang="en-US" sz="3200" b="1" i="1" dirty="0">
                <a:solidFill>
                  <a:srgbClr val="B2B2B2"/>
                </a:solidFill>
              </a:rPr>
              <a:t>Within the Church (Matthew 18:15-18)</a:t>
            </a:r>
          </a:p>
          <a:p>
            <a:pPr marL="514350" indent="-514350" eaLnBrk="1" fontAlgn="base" hangingPunct="1">
              <a:spcBef>
                <a:spcPct val="50000"/>
              </a:spcBef>
              <a:spcAft>
                <a:spcPct val="0"/>
              </a:spcAft>
              <a:buAutoNum type="alphaUcPeriod"/>
            </a:pPr>
            <a:r>
              <a:rPr lang="en-US" sz="3200" b="1" i="1" dirty="0">
                <a:solidFill>
                  <a:srgbClr val="FFFFFF"/>
                </a:solidFill>
              </a:rPr>
              <a:t>Within the World</a:t>
            </a:r>
          </a:p>
          <a:p>
            <a:pPr lvl="2" eaLnBrk="1" fontAlgn="base" hangingPunct="1">
              <a:spcBef>
                <a:spcPct val="50000"/>
              </a:spcBef>
              <a:spcAft>
                <a:spcPct val="0"/>
              </a:spcAft>
              <a:buAutoNum type="arabicPeriod"/>
            </a:pPr>
            <a:r>
              <a:rPr lang="en-US" sz="2800" b="1" dirty="0">
                <a:solidFill>
                  <a:srgbClr val="FFFFFF"/>
                </a:solidFill>
              </a:rPr>
              <a:t>Prayer and Evangelism</a:t>
            </a:r>
          </a:p>
        </p:txBody>
      </p:sp>
    </p:spTree>
    <p:extLst>
      <p:ext uri="{BB962C8B-B14F-4D97-AF65-F5344CB8AC3E}">
        <p14:creationId xmlns:p14="http://schemas.microsoft.com/office/powerpoint/2010/main" val="176808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conversation1"/>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8466"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III.  Helping Others along the Way</a:t>
            </a:r>
            <a:endParaRPr lang="en-US" sz="5000" dirty="0">
              <a:solidFill>
                <a:schemeClr val="bg1"/>
              </a:solidFill>
            </a:endParaRPr>
          </a:p>
        </p:txBody>
      </p:sp>
      <p:sp>
        <p:nvSpPr>
          <p:cNvPr id="26628" name="Text Box 3"/>
          <p:cNvSpPr txBox="1">
            <a:spLocks noChangeArrowheads="1"/>
          </p:cNvSpPr>
          <p:nvPr/>
        </p:nvSpPr>
        <p:spPr bwMode="auto">
          <a:xfrm>
            <a:off x="1143000" y="2438400"/>
            <a:ext cx="8001000" cy="261610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a:pPr>
            <a:r>
              <a:rPr lang="en-US" sz="3200" b="1" i="1" dirty="0">
                <a:solidFill>
                  <a:srgbClr val="B2B2B2"/>
                </a:solidFill>
              </a:rPr>
              <a:t>Within the Church (Matthew 18:15-18)</a:t>
            </a:r>
          </a:p>
          <a:p>
            <a:pPr marL="514350" indent="-514350" eaLnBrk="1" fontAlgn="base" hangingPunct="1">
              <a:spcBef>
                <a:spcPct val="50000"/>
              </a:spcBef>
              <a:spcAft>
                <a:spcPct val="0"/>
              </a:spcAft>
              <a:buAutoNum type="alphaUcPeriod"/>
            </a:pPr>
            <a:r>
              <a:rPr lang="en-US" sz="3200" b="1" i="1" dirty="0">
                <a:solidFill>
                  <a:srgbClr val="FFFFFF"/>
                </a:solidFill>
              </a:rPr>
              <a:t>Within the World</a:t>
            </a:r>
          </a:p>
          <a:p>
            <a:pPr lvl="2" eaLnBrk="1" fontAlgn="base" hangingPunct="1">
              <a:spcBef>
                <a:spcPct val="50000"/>
              </a:spcBef>
              <a:spcAft>
                <a:spcPct val="0"/>
              </a:spcAft>
              <a:buAutoNum type="arabicPeriod"/>
            </a:pPr>
            <a:r>
              <a:rPr lang="en-US" sz="2800" b="1" dirty="0">
                <a:solidFill>
                  <a:srgbClr val="B2B2B2"/>
                </a:solidFill>
              </a:rPr>
              <a:t>Prayer and Evangelism</a:t>
            </a:r>
          </a:p>
          <a:p>
            <a:pPr lvl="2" eaLnBrk="1" fontAlgn="base" hangingPunct="1">
              <a:spcBef>
                <a:spcPct val="50000"/>
              </a:spcBef>
              <a:spcAft>
                <a:spcPct val="0"/>
              </a:spcAft>
              <a:buAutoNum type="arabicPeriod"/>
            </a:pPr>
            <a:r>
              <a:rPr lang="en-US" sz="2800" b="1" dirty="0">
                <a:solidFill>
                  <a:srgbClr val="FFFFFF"/>
                </a:solidFill>
              </a:rPr>
              <a:t>Moral Discourse</a:t>
            </a:r>
          </a:p>
        </p:txBody>
      </p:sp>
    </p:spTree>
    <p:extLst>
      <p:ext uri="{BB962C8B-B14F-4D97-AF65-F5344CB8AC3E}">
        <p14:creationId xmlns:p14="http://schemas.microsoft.com/office/powerpoint/2010/main" val="141301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descr="animal-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09800"/>
            <a:ext cx="20208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9" descr="the-plag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fyodor-dostoevsky-crime-and-punishment-cd-unabridged-audio-book-1289-p"/>
          <p:cNvPicPr>
            <a:picLocks noChangeAspect="1" noChangeArrowheads="1"/>
          </p:cNvPicPr>
          <p:nvPr/>
        </p:nvPicPr>
        <p:blipFill>
          <a:blip r:embed="rId5">
            <a:extLst>
              <a:ext uri="{28A0092B-C50C-407E-A947-70E740481C1C}">
                <a14:useLocalDpi xmlns:a14="http://schemas.microsoft.com/office/drawing/2010/main" val="0"/>
              </a:ext>
            </a:extLst>
          </a:blip>
          <a:srcRect l="17999" t="2000" r="18001" b="3600"/>
          <a:stretch>
            <a:fillRect/>
          </a:stretch>
        </p:blipFill>
        <p:spPr bwMode="auto">
          <a:xfrm>
            <a:off x="7077075" y="0"/>
            <a:ext cx="20669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1" descr="LordOfTheFliesBook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3733800"/>
            <a:ext cx="20145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tale_of_two_cities_book"/>
          <p:cNvPicPr>
            <a:picLocks noChangeAspect="1" noChangeArrowheads="1"/>
          </p:cNvPicPr>
          <p:nvPr/>
        </p:nvPicPr>
        <p:blipFill>
          <a:blip r:embed="rId7">
            <a:extLst>
              <a:ext uri="{28A0092B-C50C-407E-A947-70E740481C1C}">
                <a14:useLocalDpi xmlns:a14="http://schemas.microsoft.com/office/drawing/2010/main" val="0"/>
              </a:ext>
            </a:extLst>
          </a:blip>
          <a:srcRect r="1558" b="3600"/>
          <a:stretch>
            <a:fillRect/>
          </a:stretch>
        </p:blipFill>
        <p:spPr bwMode="auto">
          <a:xfrm>
            <a:off x="0" y="3657600"/>
            <a:ext cx="2000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610"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III.  Helping Others along the Way</a:t>
            </a:r>
            <a:endParaRPr lang="en-US" sz="5000" dirty="0">
              <a:solidFill>
                <a:schemeClr val="bg1"/>
              </a:solidFill>
            </a:endParaRPr>
          </a:p>
        </p:txBody>
      </p:sp>
      <p:sp>
        <p:nvSpPr>
          <p:cNvPr id="27656" name="Text Box 3"/>
          <p:cNvSpPr txBox="1">
            <a:spLocks noChangeArrowheads="1"/>
          </p:cNvSpPr>
          <p:nvPr/>
        </p:nvSpPr>
        <p:spPr bwMode="auto">
          <a:xfrm>
            <a:off x="1143000" y="2438400"/>
            <a:ext cx="8001000" cy="326243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a:pPr>
            <a:r>
              <a:rPr lang="en-US" sz="3200" b="1" i="1" dirty="0">
                <a:solidFill>
                  <a:srgbClr val="B2B2B2"/>
                </a:solidFill>
              </a:rPr>
              <a:t>Within the Church (Matthew 18:15-18)</a:t>
            </a:r>
          </a:p>
          <a:p>
            <a:pPr marL="514350" indent="-514350" eaLnBrk="1" fontAlgn="base" hangingPunct="1">
              <a:spcBef>
                <a:spcPct val="50000"/>
              </a:spcBef>
              <a:spcAft>
                <a:spcPct val="0"/>
              </a:spcAft>
              <a:buAutoNum type="alphaUcPeriod"/>
            </a:pPr>
            <a:r>
              <a:rPr lang="en-US" sz="3200" b="1" i="1" dirty="0">
                <a:solidFill>
                  <a:srgbClr val="FFFFFF"/>
                </a:solidFill>
              </a:rPr>
              <a:t>Within the World</a:t>
            </a:r>
          </a:p>
          <a:p>
            <a:pPr lvl="2" eaLnBrk="1" fontAlgn="base" hangingPunct="1">
              <a:spcBef>
                <a:spcPct val="50000"/>
              </a:spcBef>
              <a:spcAft>
                <a:spcPct val="0"/>
              </a:spcAft>
              <a:buAutoNum type="arabicPeriod"/>
            </a:pPr>
            <a:r>
              <a:rPr lang="en-US" sz="2800" b="1" dirty="0">
                <a:solidFill>
                  <a:srgbClr val="B2B2B2"/>
                </a:solidFill>
              </a:rPr>
              <a:t>Prayer and Evangelism</a:t>
            </a:r>
          </a:p>
          <a:p>
            <a:pPr lvl="2" eaLnBrk="1" fontAlgn="base" hangingPunct="1">
              <a:spcBef>
                <a:spcPct val="50000"/>
              </a:spcBef>
              <a:spcAft>
                <a:spcPct val="0"/>
              </a:spcAft>
              <a:buAutoNum type="arabicPeriod"/>
            </a:pPr>
            <a:r>
              <a:rPr lang="en-US" sz="2800" b="1" dirty="0">
                <a:solidFill>
                  <a:srgbClr val="B2B2B2"/>
                </a:solidFill>
              </a:rPr>
              <a:t>Moral Discourse</a:t>
            </a:r>
          </a:p>
          <a:p>
            <a:pPr lvl="2" eaLnBrk="1" fontAlgn="base" hangingPunct="1">
              <a:spcBef>
                <a:spcPct val="50000"/>
              </a:spcBef>
              <a:spcAft>
                <a:spcPct val="0"/>
              </a:spcAft>
              <a:buAutoNum type="arabicPeriod"/>
            </a:pPr>
            <a:r>
              <a:rPr lang="en-US" sz="2800" b="1" dirty="0">
                <a:solidFill>
                  <a:srgbClr val="FFFFFF"/>
                </a:solidFill>
              </a:rPr>
              <a:t>Moral Literature, Movies and Music</a:t>
            </a:r>
          </a:p>
        </p:txBody>
      </p:sp>
    </p:spTree>
    <p:extLst>
      <p:ext uri="{BB962C8B-B14F-4D97-AF65-F5344CB8AC3E}">
        <p14:creationId xmlns:p14="http://schemas.microsoft.com/office/powerpoint/2010/main" val="129205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8" descr="saving_private_ryan_po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514600"/>
            <a:ext cx="16351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rimson_t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963" y="4772025"/>
            <a:ext cx="157003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count-of-monte-crist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038" y="0"/>
            <a:ext cx="16049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es-miserables-DVDcov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097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610"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III.  Helping Others along the Way</a:t>
            </a:r>
            <a:endParaRPr lang="en-US" sz="5000" dirty="0">
              <a:solidFill>
                <a:schemeClr val="bg1"/>
              </a:solidFill>
            </a:endParaRPr>
          </a:p>
        </p:txBody>
      </p:sp>
      <p:sp>
        <p:nvSpPr>
          <p:cNvPr id="27656" name="Text Box 3"/>
          <p:cNvSpPr txBox="1">
            <a:spLocks noChangeArrowheads="1"/>
          </p:cNvSpPr>
          <p:nvPr/>
        </p:nvSpPr>
        <p:spPr bwMode="auto">
          <a:xfrm>
            <a:off x="1143000" y="2438400"/>
            <a:ext cx="8001000" cy="326243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a:pPr>
            <a:r>
              <a:rPr lang="en-US" sz="3200" b="1" i="1" dirty="0">
                <a:solidFill>
                  <a:srgbClr val="B2B2B2"/>
                </a:solidFill>
              </a:rPr>
              <a:t>Within the Church (Matthew 18:15-18)</a:t>
            </a:r>
          </a:p>
          <a:p>
            <a:pPr marL="514350" indent="-514350" eaLnBrk="1" fontAlgn="base" hangingPunct="1">
              <a:spcBef>
                <a:spcPct val="50000"/>
              </a:spcBef>
              <a:spcAft>
                <a:spcPct val="0"/>
              </a:spcAft>
              <a:buAutoNum type="alphaUcPeriod"/>
            </a:pPr>
            <a:r>
              <a:rPr lang="en-US" sz="3200" b="1" i="1" dirty="0">
                <a:solidFill>
                  <a:srgbClr val="FFFFFF"/>
                </a:solidFill>
              </a:rPr>
              <a:t>Within the World</a:t>
            </a:r>
          </a:p>
          <a:p>
            <a:pPr lvl="2" eaLnBrk="1" fontAlgn="base" hangingPunct="1">
              <a:spcBef>
                <a:spcPct val="50000"/>
              </a:spcBef>
              <a:spcAft>
                <a:spcPct val="0"/>
              </a:spcAft>
              <a:buAutoNum type="arabicPeriod"/>
            </a:pPr>
            <a:r>
              <a:rPr lang="en-US" sz="2800" b="1" dirty="0">
                <a:solidFill>
                  <a:srgbClr val="B2B2B2"/>
                </a:solidFill>
              </a:rPr>
              <a:t>Prayer and Evangelism</a:t>
            </a:r>
          </a:p>
          <a:p>
            <a:pPr lvl="2" eaLnBrk="1" fontAlgn="base" hangingPunct="1">
              <a:spcBef>
                <a:spcPct val="50000"/>
              </a:spcBef>
              <a:spcAft>
                <a:spcPct val="0"/>
              </a:spcAft>
              <a:buAutoNum type="arabicPeriod"/>
            </a:pPr>
            <a:r>
              <a:rPr lang="en-US" sz="2800" b="1" dirty="0">
                <a:solidFill>
                  <a:srgbClr val="B2B2B2"/>
                </a:solidFill>
              </a:rPr>
              <a:t>Moral Discourse</a:t>
            </a:r>
          </a:p>
          <a:p>
            <a:pPr lvl="2" eaLnBrk="1" fontAlgn="base" hangingPunct="1">
              <a:spcBef>
                <a:spcPct val="50000"/>
              </a:spcBef>
              <a:spcAft>
                <a:spcPct val="0"/>
              </a:spcAft>
              <a:buAutoNum type="arabicPeriod"/>
            </a:pPr>
            <a:r>
              <a:rPr lang="en-US" sz="2800" b="1" dirty="0">
                <a:solidFill>
                  <a:srgbClr val="FFFFFF"/>
                </a:solidFill>
              </a:rPr>
              <a:t>Moral Literature, Movies and Music</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73635"/>
            <a:ext cx="1981200" cy="298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0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7" descr="n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238" y="0"/>
            <a:ext cx="1401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5" descr="colson_charles_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04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9527" name="Rectangle 39"/>
          <p:cNvSpPr>
            <a:spLocks noChangeArrowheads="1"/>
          </p:cNvSpPr>
          <p:nvPr/>
        </p:nvSpPr>
        <p:spPr bwMode="auto">
          <a:xfrm>
            <a:off x="304800" y="1905000"/>
            <a:ext cx="8610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b="1">
                <a:solidFill>
                  <a:srgbClr val="FFFF00"/>
                </a:solidFill>
                <a:effectLst>
                  <a:outerShdw blurRad="38100" dist="38100" dir="2700000" algn="tl">
                    <a:srgbClr val="000000"/>
                  </a:outerShdw>
                </a:effectLst>
              </a:rPr>
              <a:t>In the past, one might have challenged a moral point through reasoned argument, appealing to commonly accepted standards of right and wrong.  But today, as I have discovered lecturing on campuses, young people have never been exposed to moral philosophy, but are indoctrinated instead into a perspective that treats morality as one of many strategies for self-development.</a:t>
            </a:r>
          </a:p>
          <a:p>
            <a:pPr fontAlgn="base">
              <a:spcBef>
                <a:spcPct val="0"/>
              </a:spcBef>
              <a:spcAft>
                <a:spcPct val="0"/>
              </a:spcAft>
              <a:defRPr/>
            </a:pPr>
            <a:endParaRPr lang="en-US" b="1">
              <a:solidFill>
                <a:srgbClr val="FFFF00"/>
              </a:solidFill>
              <a:effectLst>
                <a:outerShdw blurRad="38100" dist="38100" dir="2700000" algn="tl">
                  <a:srgbClr val="000000"/>
                </a:outerShdw>
              </a:effectLst>
            </a:endParaRPr>
          </a:p>
          <a:p>
            <a:pPr fontAlgn="base">
              <a:spcBef>
                <a:spcPct val="0"/>
              </a:spcBef>
              <a:spcAft>
                <a:spcPct val="0"/>
              </a:spcAft>
              <a:defRPr/>
            </a:pPr>
            <a:r>
              <a:rPr lang="en-US" b="1">
                <a:solidFill>
                  <a:srgbClr val="FFFF00"/>
                </a:solidFill>
                <a:effectLst>
                  <a:outerShdw blurRad="38100" dist="38100" dir="2700000" algn="tl">
                    <a:srgbClr val="000000"/>
                  </a:outerShdw>
                </a:effectLst>
              </a:rPr>
              <a:t>The upshot is that rational arguments no longer work. . . .  Bill Bennet suggested that people today are all but impervious to moral philosophy and are more likely to be moved by moral literature. . . .  Stories change us because they reach the whole person, not just the cognitive faculty.  As we read, we identify with characters who demonstrate courage and self-sacrifice . . . and in the process, our own character is shaped.</a:t>
            </a:r>
          </a:p>
          <a:p>
            <a:pPr fontAlgn="base">
              <a:spcBef>
                <a:spcPct val="0"/>
              </a:spcBef>
              <a:spcAft>
                <a:spcPct val="0"/>
              </a:spcAft>
              <a:defRPr/>
            </a:pPr>
            <a:endParaRPr lang="en-US" b="1">
              <a:solidFill>
                <a:srgbClr val="FFFF00"/>
              </a:solidFill>
              <a:effectLst>
                <a:outerShdw blurRad="38100" dist="38100" dir="2700000" algn="tl">
                  <a:srgbClr val="000000"/>
                </a:outerShdw>
              </a:effectLst>
            </a:endParaRPr>
          </a:p>
          <a:p>
            <a:pPr algn="ctr" fontAlgn="base">
              <a:spcBef>
                <a:spcPct val="0"/>
              </a:spcBef>
              <a:spcAft>
                <a:spcPct val="0"/>
              </a:spcAft>
              <a:defRPr/>
            </a:pPr>
            <a:r>
              <a:rPr lang="en-US" b="1">
                <a:solidFill>
                  <a:srgbClr val="FFFFFF"/>
                </a:solidFill>
                <a:effectLst>
                  <a:outerShdw blurRad="38100" dist="38100" dir="2700000" algn="tl">
                    <a:srgbClr val="000000"/>
                  </a:outerShdw>
                </a:effectLst>
              </a:rPr>
              <a:t>Charles Colson and Nancy Pearcey in their essay on page 104 in the March 1, 1999 edition of </a:t>
            </a:r>
            <a:r>
              <a:rPr lang="en-US" b="1" i="1">
                <a:solidFill>
                  <a:srgbClr val="FFFFFF"/>
                </a:solidFill>
                <a:effectLst>
                  <a:outerShdw blurRad="38100" dist="38100" dir="2700000" algn="tl">
                    <a:srgbClr val="000000"/>
                  </a:outerShdw>
                </a:effectLst>
              </a:rPr>
              <a:t>Christianity Today</a:t>
            </a:r>
            <a:r>
              <a:rPr lang="en-US" b="1">
                <a:solidFill>
                  <a:srgbClr val="FFFFFF"/>
                </a:solidFill>
                <a:effectLst>
                  <a:outerShdw blurRad="38100" dist="38100" dir="2700000" algn="tl">
                    <a:srgbClr val="000000"/>
                  </a:outerShdw>
                </a:effectLst>
              </a:rPr>
              <a:t>, entitled, “Moral Education after Monica.”</a:t>
            </a:r>
          </a:p>
        </p:txBody>
      </p:sp>
    </p:spTree>
    <p:extLst>
      <p:ext uri="{BB962C8B-B14F-4D97-AF65-F5344CB8AC3E}">
        <p14:creationId xmlns:p14="http://schemas.microsoft.com/office/powerpoint/2010/main" val="1349540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Which%20way"/>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1538"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III.  Helping Others along the Way</a:t>
            </a:r>
            <a:endParaRPr lang="en-US" sz="5000" dirty="0">
              <a:solidFill>
                <a:schemeClr val="bg1"/>
              </a:solidFill>
            </a:endParaRPr>
          </a:p>
        </p:txBody>
      </p:sp>
      <p:sp>
        <p:nvSpPr>
          <p:cNvPr id="30724" name="Text Box 3"/>
          <p:cNvSpPr txBox="1">
            <a:spLocks noChangeArrowheads="1"/>
          </p:cNvSpPr>
          <p:nvPr/>
        </p:nvSpPr>
        <p:spPr bwMode="auto">
          <a:xfrm>
            <a:off x="914400" y="2286000"/>
            <a:ext cx="7162800" cy="123110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startAt="2"/>
            </a:pPr>
            <a:r>
              <a:rPr lang="en-US" sz="3200" b="1" i="1" dirty="0">
                <a:solidFill>
                  <a:srgbClr val="FFFFFF"/>
                </a:solidFill>
              </a:rPr>
              <a:t>Within the World</a:t>
            </a:r>
          </a:p>
          <a:p>
            <a:pPr lvl="2" eaLnBrk="1" fontAlgn="base" hangingPunct="1">
              <a:spcBef>
                <a:spcPct val="50000"/>
              </a:spcBef>
              <a:spcAft>
                <a:spcPct val="0"/>
              </a:spcAft>
              <a:buAutoNum type="arabicPeriod" startAt="4"/>
            </a:pPr>
            <a:r>
              <a:rPr lang="en-US" sz="2800" b="1" dirty="0">
                <a:solidFill>
                  <a:srgbClr val="FFFFFF"/>
                </a:solidFill>
              </a:rPr>
              <a:t>Moral Situations</a:t>
            </a:r>
          </a:p>
        </p:txBody>
      </p:sp>
    </p:spTree>
    <p:extLst>
      <p:ext uri="{BB962C8B-B14F-4D97-AF65-F5344CB8AC3E}">
        <p14:creationId xmlns:p14="http://schemas.microsoft.com/office/powerpoint/2010/main" val="197659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1538"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III.  Helping Others along the Way</a:t>
            </a:r>
            <a:endParaRPr lang="en-US" sz="5000" dirty="0">
              <a:solidFill>
                <a:schemeClr val="bg1"/>
              </a:solidFill>
            </a:endParaRPr>
          </a:p>
        </p:txBody>
      </p:sp>
      <p:sp>
        <p:nvSpPr>
          <p:cNvPr id="30724" name="Text Box 3"/>
          <p:cNvSpPr txBox="1">
            <a:spLocks noChangeArrowheads="1"/>
          </p:cNvSpPr>
          <p:nvPr/>
        </p:nvSpPr>
        <p:spPr bwMode="auto">
          <a:xfrm>
            <a:off x="914400" y="2286000"/>
            <a:ext cx="7162800" cy="1877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startAt="2"/>
            </a:pPr>
            <a:r>
              <a:rPr lang="en-US" sz="3200" b="1" i="1" dirty="0">
                <a:solidFill>
                  <a:srgbClr val="FFFFFF"/>
                </a:solidFill>
              </a:rPr>
              <a:t>Within the World</a:t>
            </a:r>
          </a:p>
          <a:p>
            <a:pPr lvl="2" eaLnBrk="1" fontAlgn="base" hangingPunct="1">
              <a:spcBef>
                <a:spcPct val="50000"/>
              </a:spcBef>
              <a:spcAft>
                <a:spcPct val="0"/>
              </a:spcAft>
              <a:buAutoNum type="arabicPeriod" startAt="4"/>
            </a:pPr>
            <a:r>
              <a:rPr lang="en-US" sz="2800" b="1" dirty="0">
                <a:solidFill>
                  <a:schemeClr val="bg1">
                    <a:lumMod val="65000"/>
                  </a:schemeClr>
                </a:solidFill>
              </a:rPr>
              <a:t>Moral Situations</a:t>
            </a:r>
          </a:p>
          <a:p>
            <a:pPr lvl="2" eaLnBrk="1" fontAlgn="base" hangingPunct="1">
              <a:spcBef>
                <a:spcPct val="50000"/>
              </a:spcBef>
              <a:spcAft>
                <a:spcPct val="0"/>
              </a:spcAft>
              <a:buAutoNum type="arabicPeriod" startAt="4"/>
            </a:pPr>
            <a:r>
              <a:rPr lang="en-US" sz="2800" b="1" dirty="0">
                <a:solidFill>
                  <a:srgbClr val="FFFFFF"/>
                </a:solidFill>
              </a:rPr>
              <a:t>Legislation</a:t>
            </a:r>
          </a:p>
        </p:txBody>
      </p:sp>
    </p:spTree>
    <p:extLst>
      <p:ext uri="{BB962C8B-B14F-4D97-AF65-F5344CB8AC3E}">
        <p14:creationId xmlns:p14="http://schemas.microsoft.com/office/powerpoint/2010/main" val="315182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2741902040047197756S500x500Q85"/>
          <p:cNvPicPr>
            <a:picLocks noChangeAspect="1" noChangeArrowheads="1"/>
          </p:cNvPicPr>
          <p:nvPr/>
        </p:nvPicPr>
        <p:blipFill>
          <a:blip r:embed="rId3">
            <a:lum contrast="-60000"/>
            <a:extLst>
              <a:ext uri="{28A0092B-C50C-407E-A947-70E740481C1C}">
                <a14:useLocalDpi xmlns:a14="http://schemas.microsoft.com/office/drawing/2010/main" val="0"/>
              </a:ext>
            </a:extLst>
          </a:blip>
          <a:srcRect l="748" r="748" b="3629"/>
          <a:stretch>
            <a:fillRect/>
          </a:stretch>
        </p:blipFill>
        <p:spPr bwMode="auto">
          <a:xfrm>
            <a:off x="-1588" y="0"/>
            <a:ext cx="9147176"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1538"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III.  Helping Others along the Way</a:t>
            </a:r>
            <a:endParaRPr lang="en-US" sz="5000" dirty="0">
              <a:solidFill>
                <a:schemeClr val="bg1"/>
              </a:solidFill>
            </a:endParaRPr>
          </a:p>
        </p:txBody>
      </p:sp>
      <p:sp>
        <p:nvSpPr>
          <p:cNvPr id="30724" name="Text Box 3"/>
          <p:cNvSpPr txBox="1">
            <a:spLocks noChangeArrowheads="1"/>
          </p:cNvSpPr>
          <p:nvPr/>
        </p:nvSpPr>
        <p:spPr bwMode="auto">
          <a:xfrm>
            <a:off x="914400" y="2286000"/>
            <a:ext cx="7162800" cy="36009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startAt="2"/>
            </a:pPr>
            <a:r>
              <a:rPr lang="en-US" sz="3200" b="1" i="1" dirty="0">
                <a:solidFill>
                  <a:srgbClr val="FFFFFF"/>
                </a:solidFill>
              </a:rPr>
              <a:t>Within the World</a:t>
            </a:r>
          </a:p>
          <a:p>
            <a:pPr lvl="2" eaLnBrk="1" fontAlgn="base" hangingPunct="1">
              <a:spcBef>
                <a:spcPct val="50000"/>
              </a:spcBef>
              <a:spcAft>
                <a:spcPct val="0"/>
              </a:spcAft>
              <a:buAutoNum type="arabicPeriod" startAt="4"/>
            </a:pPr>
            <a:r>
              <a:rPr lang="en-US" sz="2800" b="1" dirty="0">
                <a:solidFill>
                  <a:schemeClr val="bg1">
                    <a:lumMod val="65000"/>
                  </a:schemeClr>
                </a:solidFill>
              </a:rPr>
              <a:t>Moral Situations</a:t>
            </a:r>
          </a:p>
          <a:p>
            <a:pPr lvl="2" eaLnBrk="1" fontAlgn="base" hangingPunct="1">
              <a:spcBef>
                <a:spcPct val="50000"/>
              </a:spcBef>
              <a:spcAft>
                <a:spcPct val="0"/>
              </a:spcAft>
              <a:buAutoNum type="arabicPeriod" startAt="4"/>
            </a:pPr>
            <a:r>
              <a:rPr lang="en-US" sz="2800" b="1" dirty="0">
                <a:solidFill>
                  <a:srgbClr val="FFFFFF"/>
                </a:solidFill>
              </a:rPr>
              <a:t>Legislation</a:t>
            </a:r>
            <a:endParaRPr lang="en-US" sz="3200" b="1" i="1" dirty="0">
              <a:solidFill>
                <a:srgbClr val="FFFFFF"/>
              </a:solidFill>
            </a:endParaRPr>
          </a:p>
          <a:p>
            <a:pPr marL="514350" indent="-514350" eaLnBrk="1" fontAlgn="base" hangingPunct="1">
              <a:spcBef>
                <a:spcPct val="50000"/>
              </a:spcBef>
              <a:spcAft>
                <a:spcPct val="0"/>
              </a:spcAft>
              <a:buAutoNum type="alphaUcPeriod" startAt="2"/>
            </a:pPr>
            <a:r>
              <a:rPr lang="en-US" sz="3200" b="1" i="1" dirty="0">
                <a:solidFill>
                  <a:srgbClr val="FFFFFF"/>
                </a:solidFill>
              </a:rPr>
              <a:t>In a Spirit of Firm and Gentle Love (1 Corinthians 13:1-3; 1 Peter 3:15)</a:t>
            </a:r>
          </a:p>
        </p:txBody>
      </p:sp>
    </p:spTree>
    <p:extLst>
      <p:ext uri="{BB962C8B-B14F-4D97-AF65-F5344CB8AC3E}">
        <p14:creationId xmlns:p14="http://schemas.microsoft.com/office/powerpoint/2010/main" val="86213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3200"/>
            <a:ext cx="9143999" cy="685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IV.  Conclusion:</a:t>
            </a:r>
          </a:p>
        </p:txBody>
      </p:sp>
      <p:sp>
        <p:nvSpPr>
          <p:cNvPr id="3" name="Content Placeholder 2"/>
          <p:cNvSpPr>
            <a:spLocks noGrp="1"/>
          </p:cNvSpPr>
          <p:nvPr>
            <p:ph idx="1"/>
          </p:nvPr>
        </p:nvSpPr>
        <p:spPr>
          <a:xfrm>
            <a:off x="381000" y="1981200"/>
            <a:ext cx="8534400" cy="4114800"/>
          </a:xfrm>
        </p:spPr>
        <p:txBody>
          <a:bodyPr/>
          <a:lstStyle/>
          <a:p>
            <a:pPr marL="0" indent="0">
              <a:buNone/>
            </a:pPr>
            <a:r>
              <a:rPr lang="en-US" sz="2800" b="1" dirty="0">
                <a:solidFill>
                  <a:srgbClr val="FFFF00"/>
                </a:solidFill>
                <a:effectLst>
                  <a:outerShdw blurRad="38100" dist="38100" dir="2700000" algn="tl">
                    <a:srgbClr val="000000">
                      <a:alpha val="43137"/>
                    </a:srgbClr>
                  </a:outerShdw>
                </a:effectLst>
              </a:rPr>
              <a:t>You are the light of the world.  A city set on a hill cannot be hidden.  Nor do people light a lamp and put it under a basket, but on a stand, and it gives light to all in the house.  In the same way, let your light shine before others, so that they may see your good works and give glory to your Father who is in heaven.</a:t>
            </a:r>
          </a:p>
          <a:p>
            <a:pPr marL="0" indent="0" algn="ctr">
              <a:buNone/>
            </a:pPr>
            <a:endParaRPr lang="en-US" sz="2800" b="1" dirty="0">
              <a:solidFill>
                <a:srgbClr val="FFFF00"/>
              </a:solidFill>
              <a:effectLst>
                <a:outerShdw blurRad="38100" dist="38100" dir="2700000" algn="tl">
                  <a:srgbClr val="000000">
                    <a:alpha val="43137"/>
                  </a:srgbClr>
                </a:outerShdw>
              </a:effectLst>
            </a:endParaRPr>
          </a:p>
          <a:p>
            <a:pPr marL="0" indent="0" algn="ctr">
              <a:buNone/>
            </a:pPr>
            <a:r>
              <a:rPr lang="en-US" sz="2800" b="1" dirty="0">
                <a:solidFill>
                  <a:srgbClr val="FFFF00"/>
                </a:solidFill>
                <a:effectLst>
                  <a:outerShdw blurRad="38100" dist="38100" dir="2700000" algn="tl">
                    <a:srgbClr val="000000">
                      <a:alpha val="43137"/>
                    </a:srgbClr>
                  </a:outerShdw>
                </a:effectLst>
              </a:rPr>
              <a:t>Matthew 5:14-16</a:t>
            </a:r>
          </a:p>
        </p:txBody>
      </p:sp>
    </p:spTree>
    <p:extLst>
      <p:ext uri="{BB962C8B-B14F-4D97-AF65-F5344CB8AC3E}">
        <p14:creationId xmlns:p14="http://schemas.microsoft.com/office/powerpoint/2010/main" val="10772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I.  Introduction:</a:t>
            </a:r>
          </a:p>
        </p:txBody>
      </p:sp>
    </p:spTree>
    <p:extLst>
      <p:ext uri="{BB962C8B-B14F-4D97-AF65-F5344CB8AC3E}">
        <p14:creationId xmlns:p14="http://schemas.microsoft.com/office/powerpoint/2010/main" val="2908184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  Living the Moral Life</a:t>
            </a:r>
            <a:endParaRPr lang="en-US" sz="5000" dirty="0">
              <a:solidFill>
                <a:schemeClr val="bg1"/>
              </a:solidFill>
            </a:endParaRPr>
          </a:p>
        </p:txBody>
      </p:sp>
      <p:sp>
        <p:nvSpPr>
          <p:cNvPr id="19459" name="Text Box 3"/>
          <p:cNvSpPr txBox="1">
            <a:spLocks noChangeArrowheads="1"/>
          </p:cNvSpPr>
          <p:nvPr/>
        </p:nvSpPr>
        <p:spPr bwMode="auto">
          <a:xfrm>
            <a:off x="1752600" y="2438400"/>
            <a:ext cx="6553200" cy="1647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buFontTx/>
              <a:buAutoNum type="alphaUcPeriod"/>
            </a:pPr>
            <a:r>
              <a:rPr lang="en-US" sz="3200" b="1" i="1" dirty="0">
                <a:solidFill>
                  <a:srgbClr val="FFFFFF"/>
                </a:solidFill>
              </a:rPr>
              <a:t>Personally</a:t>
            </a:r>
          </a:p>
          <a:p>
            <a:pPr lvl="1" eaLnBrk="1" fontAlgn="base" hangingPunct="1">
              <a:spcBef>
                <a:spcPct val="50000"/>
              </a:spcBef>
              <a:spcAft>
                <a:spcPct val="0"/>
              </a:spcAft>
              <a:buFontTx/>
              <a:buAutoNum type="arabicPeriod"/>
            </a:pPr>
            <a:r>
              <a:rPr lang="en-US" sz="2800" b="1" dirty="0">
                <a:solidFill>
                  <a:srgbClr val="FFFFFF"/>
                </a:solidFill>
              </a:rPr>
              <a:t>The Role of God’s Word and the Holy Spirit (Hebrews 4:12)</a:t>
            </a:r>
          </a:p>
        </p:txBody>
      </p:sp>
      <p:pic>
        <p:nvPicPr>
          <p:cNvPr id="19460" name="Picture 5" descr="holy_spirit1-768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b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84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  Living the Moral Life</a:t>
            </a:r>
            <a:endParaRPr lang="en-US" sz="5000" dirty="0">
              <a:solidFill>
                <a:schemeClr val="bg1"/>
              </a:solidFill>
            </a:endParaRPr>
          </a:p>
        </p:txBody>
      </p:sp>
      <p:sp>
        <p:nvSpPr>
          <p:cNvPr id="20483" name="Text Box 3"/>
          <p:cNvSpPr txBox="1">
            <a:spLocks noChangeArrowheads="1"/>
          </p:cNvSpPr>
          <p:nvPr/>
        </p:nvSpPr>
        <p:spPr bwMode="auto">
          <a:xfrm>
            <a:off x="1752600" y="2438400"/>
            <a:ext cx="6553200" cy="2716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buFontTx/>
              <a:buAutoNum type="alphaUcPeriod"/>
            </a:pPr>
            <a:r>
              <a:rPr lang="en-US" sz="3200" b="1" i="1" dirty="0">
                <a:solidFill>
                  <a:srgbClr val="FFFFFF"/>
                </a:solidFill>
              </a:rPr>
              <a:t>Personally</a:t>
            </a:r>
          </a:p>
          <a:p>
            <a:pPr lvl="1" eaLnBrk="1" fontAlgn="base" hangingPunct="1">
              <a:spcBef>
                <a:spcPct val="50000"/>
              </a:spcBef>
              <a:spcAft>
                <a:spcPct val="0"/>
              </a:spcAft>
              <a:buFontTx/>
              <a:buAutoNum type="arabicPeriod"/>
            </a:pPr>
            <a:r>
              <a:rPr lang="en-US" sz="2800" b="1" dirty="0">
                <a:solidFill>
                  <a:srgbClr val="B2B2B2"/>
                </a:solidFill>
              </a:rPr>
              <a:t>The Role of God’s Word and the Holy Spirit (Hebrews 4:12)</a:t>
            </a:r>
          </a:p>
          <a:p>
            <a:pPr lvl="1" eaLnBrk="1" fontAlgn="base" hangingPunct="1">
              <a:spcBef>
                <a:spcPct val="50000"/>
              </a:spcBef>
              <a:spcAft>
                <a:spcPct val="0"/>
              </a:spcAft>
              <a:buFontTx/>
              <a:buAutoNum type="arabicPeriod"/>
            </a:pPr>
            <a:r>
              <a:rPr lang="en-US" sz="2800" b="1" dirty="0">
                <a:solidFill>
                  <a:srgbClr val="FFFFFF"/>
                </a:solidFill>
              </a:rPr>
              <a:t>The Role of Spiritual Battle and Armor (Ephesians 6:10-20)</a:t>
            </a:r>
            <a:endParaRPr lang="en-US" sz="2800" dirty="0">
              <a:solidFill>
                <a:srgbClr val="FFFFFF"/>
              </a:solidFill>
            </a:endParaRPr>
          </a:p>
        </p:txBody>
      </p:sp>
      <p:pic>
        <p:nvPicPr>
          <p:cNvPr id="20484" name="Picture 5" descr="524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22177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45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248350358_02f7e35081"/>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46"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  Living the Moral Life</a:t>
            </a:r>
            <a:endParaRPr lang="en-US" sz="5000" dirty="0">
              <a:solidFill>
                <a:schemeClr val="bg1"/>
              </a:solidFill>
            </a:endParaRPr>
          </a:p>
        </p:txBody>
      </p:sp>
      <p:sp>
        <p:nvSpPr>
          <p:cNvPr id="21508" name="Text Box 3"/>
          <p:cNvSpPr txBox="1">
            <a:spLocks noChangeArrowheads="1"/>
          </p:cNvSpPr>
          <p:nvPr/>
        </p:nvSpPr>
        <p:spPr bwMode="auto">
          <a:xfrm>
            <a:off x="1143000" y="2438400"/>
            <a:ext cx="8001000" cy="1768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buFontTx/>
              <a:buAutoNum type="alphaUcPeriod"/>
            </a:pPr>
            <a:r>
              <a:rPr lang="en-US" sz="3200" b="1" i="1" dirty="0">
                <a:solidFill>
                  <a:srgbClr val="FFFFFF"/>
                </a:solidFill>
              </a:rPr>
              <a:t>Personally</a:t>
            </a:r>
          </a:p>
          <a:p>
            <a:pPr lvl="1" eaLnBrk="1" fontAlgn="base" hangingPunct="1">
              <a:spcBef>
                <a:spcPct val="50000"/>
              </a:spcBef>
              <a:spcAft>
                <a:spcPct val="0"/>
              </a:spcAft>
              <a:buFontTx/>
              <a:buAutoNum type="arabicPeriod" startAt="3"/>
            </a:pPr>
            <a:r>
              <a:rPr lang="en-US" sz="2800" b="1" dirty="0">
                <a:solidFill>
                  <a:srgbClr val="FFFFFF"/>
                </a:solidFill>
              </a:rPr>
              <a:t>The Role of Repentance and Confession</a:t>
            </a:r>
          </a:p>
          <a:p>
            <a:pPr lvl="2" eaLnBrk="1" fontAlgn="base" hangingPunct="1">
              <a:spcBef>
                <a:spcPct val="50000"/>
              </a:spcBef>
              <a:spcAft>
                <a:spcPct val="0"/>
              </a:spcAft>
              <a:buFontTx/>
              <a:buAutoNum type="alphaLcPeriod"/>
            </a:pPr>
            <a:r>
              <a:rPr lang="en-US" b="1" dirty="0">
                <a:solidFill>
                  <a:srgbClr val="FFFFFF"/>
                </a:solidFill>
              </a:rPr>
              <a:t>With God (1 John 1:9)</a:t>
            </a:r>
          </a:p>
        </p:txBody>
      </p:sp>
    </p:spTree>
    <p:extLst>
      <p:ext uri="{BB962C8B-B14F-4D97-AF65-F5344CB8AC3E}">
        <p14:creationId xmlns:p14="http://schemas.microsoft.com/office/powerpoint/2010/main" val="83993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248350358_02f7e35081"/>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4370"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  Living the Moral Life</a:t>
            </a:r>
            <a:endParaRPr lang="en-US" sz="5000" dirty="0">
              <a:solidFill>
                <a:schemeClr val="bg1"/>
              </a:solidFill>
            </a:endParaRPr>
          </a:p>
        </p:txBody>
      </p:sp>
      <p:sp>
        <p:nvSpPr>
          <p:cNvPr id="22532" name="Text Box 3"/>
          <p:cNvSpPr txBox="1">
            <a:spLocks noChangeArrowheads="1"/>
          </p:cNvSpPr>
          <p:nvPr/>
        </p:nvSpPr>
        <p:spPr bwMode="auto">
          <a:xfrm>
            <a:off x="1143000" y="2438400"/>
            <a:ext cx="8001000" cy="23391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buFontTx/>
              <a:buAutoNum type="alphaUcPeriod"/>
            </a:pPr>
            <a:r>
              <a:rPr lang="en-US" sz="3200" b="1" i="1" dirty="0">
                <a:solidFill>
                  <a:srgbClr val="FFFFFF"/>
                </a:solidFill>
              </a:rPr>
              <a:t>Personally</a:t>
            </a:r>
          </a:p>
          <a:p>
            <a:pPr lvl="1" eaLnBrk="1" fontAlgn="base" hangingPunct="1">
              <a:spcBef>
                <a:spcPct val="50000"/>
              </a:spcBef>
              <a:spcAft>
                <a:spcPct val="0"/>
              </a:spcAft>
              <a:buFontTx/>
              <a:buAutoNum type="arabicPeriod" startAt="3"/>
            </a:pPr>
            <a:r>
              <a:rPr lang="en-US" sz="2800" b="1" dirty="0">
                <a:solidFill>
                  <a:srgbClr val="FFFFFF"/>
                </a:solidFill>
              </a:rPr>
              <a:t>The Role of Repentance and Confession</a:t>
            </a:r>
          </a:p>
          <a:p>
            <a:pPr lvl="2" eaLnBrk="1" fontAlgn="base" hangingPunct="1">
              <a:spcBef>
                <a:spcPct val="50000"/>
              </a:spcBef>
              <a:spcAft>
                <a:spcPct val="0"/>
              </a:spcAft>
              <a:buFontTx/>
              <a:buAutoNum type="alphaLcPeriod"/>
            </a:pPr>
            <a:r>
              <a:rPr lang="en-US" b="1" dirty="0">
                <a:solidFill>
                  <a:srgbClr val="B2B2B2"/>
                </a:solidFill>
              </a:rPr>
              <a:t>With God (1 John 1:9)</a:t>
            </a:r>
          </a:p>
          <a:p>
            <a:pPr lvl="2" eaLnBrk="1" fontAlgn="base" hangingPunct="1">
              <a:spcBef>
                <a:spcPct val="50000"/>
              </a:spcBef>
              <a:spcAft>
                <a:spcPct val="0"/>
              </a:spcAft>
              <a:buFontTx/>
              <a:buAutoNum type="alphaLcPeriod"/>
            </a:pPr>
            <a:r>
              <a:rPr lang="en-US" b="1" dirty="0">
                <a:solidFill>
                  <a:srgbClr val="FFFFFF"/>
                </a:solidFill>
              </a:rPr>
              <a:t>With Others (James 5:16)</a:t>
            </a:r>
          </a:p>
        </p:txBody>
      </p:sp>
    </p:spTree>
    <p:extLst>
      <p:ext uri="{BB962C8B-B14F-4D97-AF65-F5344CB8AC3E}">
        <p14:creationId xmlns:p14="http://schemas.microsoft.com/office/powerpoint/2010/main" val="314756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accountability"/>
          <p:cNvPicPr>
            <a:picLocks noChangeAspect="1" noChangeArrowheads="1"/>
          </p:cNvPicPr>
          <p:nvPr/>
        </p:nvPicPr>
        <p:blipFill>
          <a:blip r:embed="rId3">
            <a:lum contrast="-40000"/>
            <a:extLst>
              <a:ext uri="{28A0092B-C50C-407E-A947-70E740481C1C}">
                <a14:useLocalDpi xmlns:a14="http://schemas.microsoft.com/office/drawing/2010/main" val="0"/>
              </a:ext>
            </a:extLst>
          </a:blip>
          <a:srcRect l="1965" t="11154" r="1965" b="11154"/>
          <a:stretch>
            <a:fillRect/>
          </a:stretch>
        </p:blipFill>
        <p:spPr bwMode="auto">
          <a:xfrm>
            <a:off x="0" y="0"/>
            <a:ext cx="915035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394"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  Living the Moral Life</a:t>
            </a:r>
            <a:endParaRPr lang="en-US" sz="5000" dirty="0">
              <a:solidFill>
                <a:schemeClr val="bg1"/>
              </a:solidFill>
            </a:endParaRPr>
          </a:p>
        </p:txBody>
      </p:sp>
      <p:sp>
        <p:nvSpPr>
          <p:cNvPr id="23556" name="Text Box 3"/>
          <p:cNvSpPr txBox="1">
            <a:spLocks noChangeArrowheads="1"/>
          </p:cNvSpPr>
          <p:nvPr/>
        </p:nvSpPr>
        <p:spPr bwMode="auto">
          <a:xfrm>
            <a:off x="1143000" y="2438400"/>
            <a:ext cx="8001000" cy="3384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buFontTx/>
              <a:buAutoNum type="alphaUcPeriod"/>
            </a:pPr>
            <a:r>
              <a:rPr lang="en-US" sz="3200" b="1" i="1" dirty="0">
                <a:solidFill>
                  <a:srgbClr val="FFFFFF"/>
                </a:solidFill>
              </a:rPr>
              <a:t>Personally</a:t>
            </a:r>
          </a:p>
          <a:p>
            <a:pPr lvl="1" eaLnBrk="1" fontAlgn="base" hangingPunct="1">
              <a:spcBef>
                <a:spcPct val="50000"/>
              </a:spcBef>
              <a:spcAft>
                <a:spcPct val="0"/>
              </a:spcAft>
              <a:buFontTx/>
              <a:buAutoNum type="arabicPeriod" startAt="3"/>
            </a:pPr>
            <a:r>
              <a:rPr lang="en-US" sz="2800" b="1" dirty="0">
                <a:solidFill>
                  <a:srgbClr val="B2B2B2"/>
                </a:solidFill>
              </a:rPr>
              <a:t>The Role of Repentance and Confession</a:t>
            </a:r>
          </a:p>
          <a:p>
            <a:pPr lvl="2" eaLnBrk="1" fontAlgn="base" hangingPunct="1">
              <a:spcBef>
                <a:spcPct val="50000"/>
              </a:spcBef>
              <a:spcAft>
                <a:spcPct val="0"/>
              </a:spcAft>
              <a:buFontTx/>
              <a:buAutoNum type="alphaLcPeriod"/>
            </a:pPr>
            <a:r>
              <a:rPr lang="en-US" b="1" dirty="0">
                <a:solidFill>
                  <a:srgbClr val="B2B2B2"/>
                </a:solidFill>
              </a:rPr>
              <a:t>With God (1 John 1:9)</a:t>
            </a:r>
          </a:p>
          <a:p>
            <a:pPr lvl="2" eaLnBrk="1" fontAlgn="base" hangingPunct="1">
              <a:spcBef>
                <a:spcPct val="50000"/>
              </a:spcBef>
              <a:spcAft>
                <a:spcPct val="0"/>
              </a:spcAft>
              <a:buFontTx/>
              <a:buAutoNum type="alphaLcPeriod"/>
            </a:pPr>
            <a:r>
              <a:rPr lang="en-US" b="1" dirty="0">
                <a:solidFill>
                  <a:srgbClr val="B2B2B2"/>
                </a:solidFill>
              </a:rPr>
              <a:t>With Others (James 5:16)</a:t>
            </a:r>
          </a:p>
          <a:p>
            <a:pPr lvl="1" eaLnBrk="1" fontAlgn="base" hangingPunct="1">
              <a:spcBef>
                <a:spcPct val="50000"/>
              </a:spcBef>
              <a:spcAft>
                <a:spcPct val="0"/>
              </a:spcAft>
              <a:buFontTx/>
              <a:buAutoNum type="arabicPeriod" startAt="3"/>
            </a:pPr>
            <a:r>
              <a:rPr lang="en-US" sz="2800" b="1" dirty="0">
                <a:solidFill>
                  <a:srgbClr val="FFFFFF"/>
                </a:solidFill>
              </a:rPr>
              <a:t>The Role of Accountability (Ecclesiastes 4:9-12)</a:t>
            </a:r>
            <a:endParaRPr lang="en-US" sz="2800" dirty="0">
              <a:solidFill>
                <a:srgbClr val="FFFFFF"/>
              </a:solidFill>
            </a:endParaRPr>
          </a:p>
        </p:txBody>
      </p:sp>
    </p:spTree>
    <p:extLst>
      <p:ext uri="{BB962C8B-B14F-4D97-AF65-F5344CB8AC3E}">
        <p14:creationId xmlns:p14="http://schemas.microsoft.com/office/powerpoint/2010/main" val="259579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5394"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  Living the Moral Life</a:t>
            </a:r>
            <a:endParaRPr lang="en-US" sz="5000" dirty="0">
              <a:solidFill>
                <a:schemeClr val="bg1"/>
              </a:solidFill>
            </a:endParaRPr>
          </a:p>
        </p:txBody>
      </p:sp>
      <p:sp>
        <p:nvSpPr>
          <p:cNvPr id="23556" name="Text Box 3"/>
          <p:cNvSpPr txBox="1">
            <a:spLocks noChangeArrowheads="1"/>
          </p:cNvSpPr>
          <p:nvPr/>
        </p:nvSpPr>
        <p:spPr bwMode="auto">
          <a:xfrm>
            <a:off x="1143000" y="2438400"/>
            <a:ext cx="8001000"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startAt="2"/>
            </a:pPr>
            <a:r>
              <a:rPr lang="en-US" sz="3200" b="1" i="1" dirty="0">
                <a:solidFill>
                  <a:srgbClr val="FFFFFF"/>
                </a:solidFill>
              </a:rPr>
              <a:t>Communally (Hebrews 10:24-25):</a:t>
            </a:r>
            <a:endParaRPr lang="en-US" sz="2800" dirty="0">
              <a:solidFill>
                <a:srgbClr val="FFFFFF"/>
              </a:solidFill>
            </a:endParaRPr>
          </a:p>
        </p:txBody>
      </p:sp>
    </p:spTree>
    <p:extLst>
      <p:ext uri="{BB962C8B-B14F-4D97-AF65-F5344CB8AC3E}">
        <p14:creationId xmlns:p14="http://schemas.microsoft.com/office/powerpoint/2010/main" val="375172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27576-Altar-inside-the-church-0"/>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6418" name="Rectangle 2"/>
          <p:cNvSpPr>
            <a:spLocks noGrp="1" noChangeArrowheads="1"/>
          </p:cNvSpPr>
          <p:nvPr>
            <p:ph type="title"/>
          </p:nvPr>
        </p:nvSpPr>
        <p:spPr>
          <a:xfrm>
            <a:off x="990600" y="228600"/>
            <a:ext cx="7848600" cy="2209800"/>
          </a:xfrm>
        </p:spPr>
        <p:txBody>
          <a:bodyPr/>
          <a:lstStyle/>
          <a:p>
            <a:pPr eaLnBrk="1" hangingPunct="1">
              <a:defRPr/>
            </a:pPr>
            <a:r>
              <a:rPr lang="en-US" sz="5000" b="1" dirty="0">
                <a:solidFill>
                  <a:schemeClr val="bg1"/>
                </a:solidFill>
                <a:effectLst>
                  <a:outerShdw blurRad="38100" dist="38100" dir="2700000" algn="tl">
                    <a:srgbClr val="000000"/>
                  </a:outerShdw>
                </a:effectLst>
              </a:rPr>
              <a:t>III.  Helping Others along the Way</a:t>
            </a:r>
            <a:endParaRPr lang="en-US" sz="5000" dirty="0">
              <a:solidFill>
                <a:schemeClr val="bg1"/>
              </a:solidFill>
            </a:endParaRPr>
          </a:p>
        </p:txBody>
      </p:sp>
      <p:sp>
        <p:nvSpPr>
          <p:cNvPr id="24580" name="Text Box 3"/>
          <p:cNvSpPr txBox="1">
            <a:spLocks noChangeArrowheads="1"/>
          </p:cNvSpPr>
          <p:nvPr/>
        </p:nvSpPr>
        <p:spPr bwMode="auto">
          <a:xfrm>
            <a:off x="1143000" y="2438400"/>
            <a:ext cx="8001000"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a:pPr>
            <a:r>
              <a:rPr lang="en-US" sz="3200" b="1" i="1" dirty="0">
                <a:solidFill>
                  <a:srgbClr val="FFFFFF"/>
                </a:solidFill>
              </a:rPr>
              <a:t>Within the Church (Matthew 18:15-18)</a:t>
            </a:r>
          </a:p>
        </p:txBody>
      </p:sp>
    </p:spTree>
    <p:extLst>
      <p:ext uri="{BB962C8B-B14F-4D97-AF65-F5344CB8AC3E}">
        <p14:creationId xmlns:p14="http://schemas.microsoft.com/office/powerpoint/2010/main" val="5569418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659</Words>
  <Application>Microsoft Macintosh PowerPoint</Application>
  <PresentationFormat>On-screen Show (4:3)</PresentationFormat>
  <Paragraphs>92</Paragraphs>
  <Slides>20</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Times New Roman</vt:lpstr>
      <vt:lpstr>Wingdings</vt:lpstr>
      <vt:lpstr>Default Design</vt:lpstr>
      <vt:lpstr>Orbit</vt:lpstr>
      <vt:lpstr>Living the Moral Life Well (And Helping Others Along the Way)</vt:lpstr>
      <vt:lpstr>I.  Introduction:</vt:lpstr>
      <vt:lpstr>II.  Living the Moral Life</vt:lpstr>
      <vt:lpstr>II.  Living the Moral Life</vt:lpstr>
      <vt:lpstr>II.  Living the Moral Life</vt:lpstr>
      <vt:lpstr>II.  Living the Moral Life</vt:lpstr>
      <vt:lpstr>II.  Living the Moral Life</vt:lpstr>
      <vt:lpstr>II.  Living the Moral Life</vt:lpstr>
      <vt:lpstr>III.  Helping Others along the Way</vt:lpstr>
      <vt:lpstr>III.  Helping Others along the Way</vt:lpstr>
      <vt:lpstr>III.  Helping Others along the Way</vt:lpstr>
      <vt:lpstr>III.  Helping Others along the Way</vt:lpstr>
      <vt:lpstr>III.  Helping Others along the Way</vt:lpstr>
      <vt:lpstr>PowerPoint Presentation</vt:lpstr>
      <vt:lpstr>III.  Helping Others along the Way</vt:lpstr>
      <vt:lpstr>III.  Helping Others along the Way</vt:lpstr>
      <vt:lpstr>III.  Helping Others along the Way</vt:lpstr>
      <vt:lpstr>IV.  Conclusion:</vt:lpstr>
      <vt:lpstr>Black</vt:lpstr>
      <vt:lpstr>Worldview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the Moral Life Well</dc:title>
  <dc:creator>Lewis</dc:creator>
  <cp:lastModifiedBy>Rick Griffith</cp:lastModifiedBy>
  <cp:revision>8</cp:revision>
  <dcterms:created xsi:type="dcterms:W3CDTF">2012-11-26T08:32:38Z</dcterms:created>
  <dcterms:modified xsi:type="dcterms:W3CDTF">2023-02-18T09:50:29Z</dcterms:modified>
</cp:coreProperties>
</file>